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842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873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524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062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70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266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230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813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85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712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14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CA5DA-3C45-4957-B267-40ACC6B2F15A}" type="datetimeFigureOut">
              <a:rPr lang="en-GB" smtClean="0"/>
              <a:t>15/08/2016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48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4632" cy="5760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DCP 251/252 ‘bubble diagram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764704"/>
            <a:ext cx="6872808" cy="504056"/>
          </a:xfrm>
        </p:spPr>
        <p:txBody>
          <a:bodyPr>
            <a:noAutofit/>
          </a:bodyPr>
          <a:lstStyle/>
          <a:p>
            <a:pPr algn="l"/>
            <a:r>
              <a:rPr lang="en-GB" sz="1600" dirty="0" smtClean="0"/>
              <a:t>This is intended to show the different relationships between parties on IDNO sites and private networks. </a:t>
            </a:r>
            <a:endParaRPr lang="en-GB" sz="1600" dirty="0"/>
          </a:p>
        </p:txBody>
      </p:sp>
      <p:sp>
        <p:nvSpPr>
          <p:cNvPr id="4" name="Oval 3"/>
          <p:cNvSpPr/>
          <p:nvPr/>
        </p:nvSpPr>
        <p:spPr>
          <a:xfrm>
            <a:off x="3563888" y="1556792"/>
            <a:ext cx="1994520" cy="457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067944" y="155679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DNO</a:t>
            </a:r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323528" y="2852936"/>
            <a:ext cx="2088232" cy="7920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55576" y="3037602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PNO MPAN</a:t>
            </a: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6300192" y="2852936"/>
            <a:ext cx="1872208" cy="8617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2411760" y="2852936"/>
            <a:ext cx="1728192" cy="7920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771800" y="303760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Supplier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11560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07704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0232" y="2852936"/>
            <a:ext cx="12961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IDNO </a:t>
            </a:r>
          </a:p>
          <a:p>
            <a:pPr algn="ctr"/>
            <a:r>
              <a:rPr lang="en-GB" sz="1600" dirty="0" smtClean="0"/>
              <a:t>no boundary</a:t>
            </a:r>
          </a:p>
          <a:p>
            <a:pPr algn="ctr"/>
            <a:r>
              <a:rPr lang="en-GB" sz="1600" dirty="0" smtClean="0"/>
              <a:t>MPAN 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>
          <a:xfrm>
            <a:off x="7308304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56176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156176" y="4941168"/>
            <a:ext cx="2232248" cy="6480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6660232" y="494116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Suppliers (various)</a:t>
            </a: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932040" y="2013992"/>
            <a:ext cx="1512168" cy="102361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5436096" y="1926124"/>
            <a:ext cx="1368152" cy="926812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3563888" y="2013992"/>
            <a:ext cx="781236" cy="83894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131840" y="2013992"/>
            <a:ext cx="822666" cy="83894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29"/>
          <p:cNvSpPr/>
          <p:nvPr/>
        </p:nvSpPr>
        <p:spPr>
          <a:xfrm>
            <a:off x="611560" y="1412776"/>
            <a:ext cx="3342946" cy="1624825"/>
          </a:xfrm>
          <a:prstGeom prst="arc">
            <a:avLst>
              <a:gd name="adj1" fmla="val 8908949"/>
              <a:gd name="adj2" fmla="val 203505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611560" y="4959928"/>
            <a:ext cx="2376264" cy="6275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1043608" y="4941168"/>
            <a:ext cx="1404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Suppliers (various)</a:t>
            </a:r>
            <a:endParaRPr lang="en-GB" dirty="0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7668344" y="3645024"/>
            <a:ext cx="0" cy="129614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6804248" y="3645024"/>
            <a:ext cx="0" cy="131490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848364" y="4077072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DUOS charges</a:t>
            </a:r>
            <a:endParaRPr lang="en-GB" dirty="0"/>
          </a:p>
        </p:txBody>
      </p:sp>
      <p:sp>
        <p:nvSpPr>
          <p:cNvPr id="40" name="TextBox 39"/>
          <p:cNvSpPr txBox="1"/>
          <p:nvPr/>
        </p:nvSpPr>
        <p:spPr>
          <a:xfrm>
            <a:off x="5940152" y="407707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</a:t>
            </a:r>
            <a:endParaRPr lang="en-GB" dirty="0"/>
          </a:p>
        </p:txBody>
      </p:sp>
      <p:sp>
        <p:nvSpPr>
          <p:cNvPr id="41" name="TextBox 40"/>
          <p:cNvSpPr txBox="1"/>
          <p:nvPr/>
        </p:nvSpPr>
        <p:spPr>
          <a:xfrm>
            <a:off x="4067944" y="238953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DUoS</a:t>
            </a:r>
            <a:r>
              <a:rPr lang="en-GB" dirty="0" smtClean="0"/>
              <a:t> charges</a:t>
            </a:r>
            <a:endParaRPr lang="en-GB" dirty="0"/>
          </a:p>
        </p:txBody>
      </p:sp>
      <p:sp>
        <p:nvSpPr>
          <p:cNvPr id="42" name="TextBox 41"/>
          <p:cNvSpPr txBox="1"/>
          <p:nvPr/>
        </p:nvSpPr>
        <p:spPr>
          <a:xfrm>
            <a:off x="6444208" y="2013992"/>
            <a:ext cx="1404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Portfolio data</a:t>
            </a:r>
            <a:endParaRPr lang="en-GB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954506" y="2525797"/>
            <a:ext cx="390618" cy="1868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771800" y="2198658"/>
            <a:ext cx="64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</a:t>
            </a:r>
            <a:endParaRPr lang="en-GB" dirty="0"/>
          </a:p>
        </p:txBody>
      </p:sp>
      <p:sp>
        <p:nvSpPr>
          <p:cNvPr id="52" name="TextBox 51"/>
          <p:cNvSpPr txBox="1"/>
          <p:nvPr/>
        </p:nvSpPr>
        <p:spPr>
          <a:xfrm>
            <a:off x="899592" y="1741458"/>
            <a:ext cx="1512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Connection agreement or NTC</a:t>
            </a:r>
            <a:endParaRPr lang="en-GB" dirty="0"/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2123728" y="3645024"/>
            <a:ext cx="864096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699792" y="4077072"/>
            <a:ext cx="1254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Difference metering data </a:t>
            </a:r>
            <a:endParaRPr lang="en-GB" dirty="0"/>
          </a:p>
        </p:txBody>
      </p:sp>
      <p:sp>
        <p:nvSpPr>
          <p:cNvPr id="56" name="TextBox 55"/>
          <p:cNvSpPr txBox="1"/>
          <p:nvPr/>
        </p:nvSpPr>
        <p:spPr>
          <a:xfrm>
            <a:off x="5148064" y="303586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IDNO </a:t>
            </a:r>
            <a:r>
              <a:rPr lang="en-GB" dirty="0" err="1" smtClean="0"/>
              <a:t>DUos</a:t>
            </a:r>
            <a:endParaRPr lang="en-GB" dirty="0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5688124" y="2852936"/>
            <a:ext cx="252028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940152" y="1412776"/>
            <a:ext cx="864096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948264" y="119675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Billing under DCUSA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77289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4632" cy="576063"/>
          </a:xfrm>
        </p:spPr>
        <p:txBody>
          <a:bodyPr>
            <a:noAutofit/>
          </a:bodyPr>
          <a:lstStyle/>
          <a:p>
            <a:r>
              <a:rPr lang="en-GB" sz="3200" dirty="0" smtClean="0"/>
              <a:t>IDNO </a:t>
            </a:r>
            <a:r>
              <a:rPr lang="en-GB" sz="3200" dirty="0"/>
              <a:t>site. </a:t>
            </a:r>
            <a:r>
              <a:rPr lang="en-GB" sz="2000" dirty="0"/>
              <a:t/>
            </a:r>
            <a:br>
              <a:rPr lang="en-GB" sz="2000" dirty="0"/>
            </a:br>
            <a:endParaRPr lang="en-GB" sz="2000" dirty="0"/>
          </a:p>
        </p:txBody>
      </p:sp>
      <p:sp>
        <p:nvSpPr>
          <p:cNvPr id="4" name="Oval 3"/>
          <p:cNvSpPr/>
          <p:nvPr/>
        </p:nvSpPr>
        <p:spPr>
          <a:xfrm>
            <a:off x="3502732" y="1031939"/>
            <a:ext cx="1994520" cy="457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707904" y="103193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DNO</a:t>
            </a: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3527884" y="2525797"/>
            <a:ext cx="1872208" cy="8311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3707905" y="4293096"/>
            <a:ext cx="1728190" cy="82803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 rot="10800000" flipV="1">
            <a:off x="3779911" y="4411308"/>
            <a:ext cx="162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Suppliers (various)</a:t>
            </a: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030462" y="1489139"/>
            <a:ext cx="10847" cy="986518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4788024" y="1489139"/>
            <a:ext cx="15793" cy="1011588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4803817" y="3302583"/>
            <a:ext cx="0" cy="990513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4041309" y="3283825"/>
            <a:ext cx="0" cy="1009271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10800000" flipV="1">
            <a:off x="5400092" y="3701643"/>
            <a:ext cx="1116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DUOS charges</a:t>
            </a:r>
            <a:endParaRPr lang="en-GB" dirty="0"/>
          </a:p>
        </p:txBody>
      </p:sp>
      <p:sp>
        <p:nvSpPr>
          <p:cNvPr id="40" name="TextBox 39"/>
          <p:cNvSpPr txBox="1"/>
          <p:nvPr/>
        </p:nvSpPr>
        <p:spPr>
          <a:xfrm>
            <a:off x="2771800" y="364502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</a:t>
            </a:r>
            <a:endParaRPr lang="en-GB" dirty="0"/>
          </a:p>
        </p:txBody>
      </p:sp>
      <p:sp>
        <p:nvSpPr>
          <p:cNvPr id="42" name="TextBox 41"/>
          <p:cNvSpPr txBox="1"/>
          <p:nvPr/>
        </p:nvSpPr>
        <p:spPr>
          <a:xfrm>
            <a:off x="5796136" y="2013992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Portfolio data to DNO</a:t>
            </a:r>
            <a:endParaRPr lang="en-GB" dirty="0"/>
          </a:p>
        </p:txBody>
      </p:sp>
      <p:sp>
        <p:nvSpPr>
          <p:cNvPr id="52" name="TextBox 51"/>
          <p:cNvSpPr txBox="1"/>
          <p:nvPr/>
        </p:nvSpPr>
        <p:spPr>
          <a:xfrm>
            <a:off x="1259632" y="1489139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Connection agreement</a:t>
            </a:r>
            <a:endParaRPr lang="en-GB" dirty="0"/>
          </a:p>
        </p:txBody>
      </p:sp>
      <p:sp>
        <p:nvSpPr>
          <p:cNvPr id="56" name="TextBox 55"/>
          <p:cNvSpPr txBox="1"/>
          <p:nvPr/>
        </p:nvSpPr>
        <p:spPr>
          <a:xfrm>
            <a:off x="1403648" y="2203121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DUoS</a:t>
            </a:r>
            <a:r>
              <a:rPr lang="en-GB" dirty="0" smtClean="0"/>
              <a:t> Bill to IDNO</a:t>
            </a:r>
            <a:endParaRPr lang="en-GB" dirty="0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463988" y="1401268"/>
            <a:ext cx="1980220" cy="5960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516216" y="980728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Billing arrangements under DCUSA</a:t>
            </a:r>
            <a:endParaRPr lang="en-GB" sz="1600" dirty="0"/>
          </a:p>
        </p:txBody>
      </p:sp>
      <p:cxnSp>
        <p:nvCxnSpPr>
          <p:cNvPr id="32" name="Straight Connector 31"/>
          <p:cNvCxnSpPr>
            <a:stCxn id="42" idx="1"/>
          </p:cNvCxnSpPr>
          <p:nvPr/>
        </p:nvCxnSpPr>
        <p:spPr>
          <a:xfrm flipH="1" flipV="1">
            <a:off x="4860032" y="2276872"/>
            <a:ext cx="936104" cy="1987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627784" y="1699293"/>
            <a:ext cx="1620180" cy="29802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2627784" y="2276872"/>
            <a:ext cx="1296144" cy="29558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707905" y="2708920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IDNO</a:t>
            </a:r>
            <a:endParaRPr lang="en-GB" dirty="0"/>
          </a:p>
        </p:txBody>
      </p:sp>
      <p:sp>
        <p:nvSpPr>
          <p:cNvPr id="74" name="TextBox 73"/>
          <p:cNvSpPr txBox="1"/>
          <p:nvPr/>
        </p:nvSpPr>
        <p:spPr>
          <a:xfrm>
            <a:off x="5868144" y="294139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 boundary MPAN</a:t>
            </a:r>
            <a:endParaRPr lang="en-GB" dirty="0"/>
          </a:p>
        </p:txBody>
      </p:sp>
      <p:cxnSp>
        <p:nvCxnSpPr>
          <p:cNvPr id="76" name="Straight Connector 75"/>
          <p:cNvCxnSpPr>
            <a:stCxn id="74" idx="1"/>
          </p:cNvCxnSpPr>
          <p:nvPr/>
        </p:nvCxnSpPr>
        <p:spPr>
          <a:xfrm flipH="1" flipV="1">
            <a:off x="5472100" y="3078252"/>
            <a:ext cx="396044" cy="18630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437874" y="3829690"/>
            <a:ext cx="486054" cy="1033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4860032" y="3881373"/>
            <a:ext cx="576062" cy="143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3203849" y="5242978"/>
            <a:ext cx="936104" cy="4902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End user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788024" y="5242978"/>
            <a:ext cx="1008112" cy="4902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End user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 flipH="1">
            <a:off x="3635896" y="4977453"/>
            <a:ext cx="171018" cy="230856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2610022" y="4942785"/>
            <a:ext cx="1025874" cy="1148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187624" y="4573452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Supplier bills customer for energy. </a:t>
            </a:r>
            <a:endParaRPr lang="en-GB" dirty="0"/>
          </a:p>
        </p:txBody>
      </p:sp>
      <p:sp>
        <p:nvSpPr>
          <p:cNvPr id="101" name="Rounded Rectangle 100"/>
          <p:cNvSpPr/>
          <p:nvPr/>
        </p:nvSpPr>
        <p:spPr>
          <a:xfrm>
            <a:off x="3203849" y="5877272"/>
            <a:ext cx="936104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INDO MPAN and settlement meter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05" name="Straight Arrow Connector 104"/>
          <p:cNvCxnSpPr/>
          <p:nvPr/>
        </p:nvCxnSpPr>
        <p:spPr>
          <a:xfrm>
            <a:off x="5292080" y="4949208"/>
            <a:ext cx="191365" cy="29377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ounded Rectangle 117"/>
          <p:cNvSpPr/>
          <p:nvPr/>
        </p:nvSpPr>
        <p:spPr>
          <a:xfrm>
            <a:off x="4803817" y="5877272"/>
            <a:ext cx="992318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INDO MPAN and settlement meter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291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4632" cy="576063"/>
          </a:xfrm>
        </p:spPr>
        <p:txBody>
          <a:bodyPr>
            <a:noAutofit/>
          </a:bodyPr>
          <a:lstStyle/>
          <a:p>
            <a:r>
              <a:rPr lang="en-GB" sz="2800" dirty="0" smtClean="0"/>
              <a:t>BNO</a:t>
            </a:r>
            <a:r>
              <a:rPr lang="en-GB" sz="2000" dirty="0" smtClean="0"/>
              <a:t> </a:t>
            </a:r>
            <a:r>
              <a:rPr lang="en-GB" sz="2000" dirty="0"/>
              <a:t/>
            </a:r>
            <a:br>
              <a:rPr lang="en-GB" sz="2000" dirty="0"/>
            </a:br>
            <a:endParaRPr lang="en-GB" sz="2000" dirty="0"/>
          </a:p>
        </p:txBody>
      </p:sp>
      <p:sp>
        <p:nvSpPr>
          <p:cNvPr id="4" name="Oval 3"/>
          <p:cNvSpPr/>
          <p:nvPr/>
        </p:nvSpPr>
        <p:spPr>
          <a:xfrm>
            <a:off x="3502732" y="1031939"/>
            <a:ext cx="1994520" cy="457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707904" y="103193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DNO</a:t>
            </a:r>
            <a:endParaRPr lang="en-GB" dirty="0"/>
          </a:p>
        </p:txBody>
      </p:sp>
      <p:sp>
        <p:nvSpPr>
          <p:cNvPr id="16" name="Oval 15"/>
          <p:cNvSpPr/>
          <p:nvPr/>
        </p:nvSpPr>
        <p:spPr>
          <a:xfrm>
            <a:off x="3707905" y="3403450"/>
            <a:ext cx="1728190" cy="91595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 rot="10800000" flipV="1">
            <a:off x="3815916" y="3547062"/>
            <a:ext cx="1584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Suppliers (various)</a:t>
            </a: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932040" y="1489139"/>
            <a:ext cx="0" cy="1914311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4114799" y="1489139"/>
            <a:ext cx="25154" cy="1914311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10800000" flipV="1">
            <a:off x="5940151" y="2172171"/>
            <a:ext cx="1872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DUOS charges to Suppliers</a:t>
            </a:r>
            <a:endParaRPr lang="en-GB" dirty="0"/>
          </a:p>
        </p:txBody>
      </p:sp>
      <p:sp>
        <p:nvSpPr>
          <p:cNvPr id="56" name="TextBox 55"/>
          <p:cNvSpPr txBox="1"/>
          <p:nvPr/>
        </p:nvSpPr>
        <p:spPr>
          <a:xfrm>
            <a:off x="1403648" y="2203121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Billing data via industry systems </a:t>
            </a:r>
            <a:endParaRPr lang="en-GB" dirty="0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463988" y="1401268"/>
            <a:ext cx="1980220" cy="5960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516216" y="980728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Billing arrangements under DCUSA</a:t>
            </a:r>
            <a:endParaRPr lang="en-GB" sz="1600" dirty="0"/>
          </a:p>
        </p:txBody>
      </p:sp>
      <p:cxnSp>
        <p:nvCxnSpPr>
          <p:cNvPr id="32" name="Straight Connector 31"/>
          <p:cNvCxnSpPr/>
          <p:nvPr/>
        </p:nvCxnSpPr>
        <p:spPr>
          <a:xfrm flipH="1" flipV="1">
            <a:off x="5004048" y="2376264"/>
            <a:ext cx="864096" cy="9939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2627784" y="2276872"/>
            <a:ext cx="1296144" cy="29558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868144" y="294139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 boundary MPAN</a:t>
            </a:r>
            <a:endParaRPr lang="en-GB" dirty="0"/>
          </a:p>
        </p:txBody>
      </p:sp>
      <p:cxnSp>
        <p:nvCxnSpPr>
          <p:cNvPr id="76" name="Straight Connector 75"/>
          <p:cNvCxnSpPr>
            <a:stCxn id="74" idx="1"/>
          </p:cNvCxnSpPr>
          <p:nvPr/>
        </p:nvCxnSpPr>
        <p:spPr>
          <a:xfrm flipH="1" flipV="1">
            <a:off x="4572000" y="2475658"/>
            <a:ext cx="1296144" cy="78890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2807804" y="5242978"/>
            <a:ext cx="936104" cy="4902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End user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995936" y="5242978"/>
            <a:ext cx="1008112" cy="4729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End user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 flipH="1">
            <a:off x="3619125" y="4319405"/>
            <a:ext cx="495674" cy="90623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2610022" y="4942785"/>
            <a:ext cx="1025874" cy="1148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187624" y="4573452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Suppliers bill customer for energy. </a:t>
            </a:r>
            <a:endParaRPr lang="en-GB" dirty="0"/>
          </a:p>
        </p:txBody>
      </p:sp>
      <p:sp>
        <p:nvSpPr>
          <p:cNvPr id="101" name="Rounded Rectangle 100"/>
          <p:cNvSpPr/>
          <p:nvPr/>
        </p:nvSpPr>
        <p:spPr>
          <a:xfrm>
            <a:off x="2807805" y="5877272"/>
            <a:ext cx="936104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DNO MPAN and settlement meter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05" name="Straight Arrow Connector 104"/>
          <p:cNvCxnSpPr/>
          <p:nvPr/>
        </p:nvCxnSpPr>
        <p:spPr>
          <a:xfrm>
            <a:off x="5076056" y="4319405"/>
            <a:ext cx="407389" cy="923573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ounded Rectangle 117"/>
          <p:cNvSpPr/>
          <p:nvPr/>
        </p:nvSpPr>
        <p:spPr>
          <a:xfrm>
            <a:off x="3995936" y="5877272"/>
            <a:ext cx="1008111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DNO MPAN and settlement meter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363846" y="5223923"/>
            <a:ext cx="1020442" cy="4902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End user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4572000" y="4365104"/>
            <a:ext cx="491" cy="86920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ounded Rectangle 63"/>
          <p:cNvSpPr/>
          <p:nvPr/>
        </p:nvSpPr>
        <p:spPr>
          <a:xfrm>
            <a:off x="5363846" y="5877272"/>
            <a:ext cx="1020442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DNO MPAN and settlement meter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663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4632" cy="5760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PNO with partial competition in supply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764704"/>
            <a:ext cx="6872808" cy="504056"/>
          </a:xfrm>
        </p:spPr>
        <p:txBody>
          <a:bodyPr>
            <a:noAutofit/>
          </a:bodyPr>
          <a:lstStyle/>
          <a:p>
            <a:pPr algn="l"/>
            <a:r>
              <a:rPr lang="en-GB" sz="1600" dirty="0" smtClean="0"/>
              <a:t> </a:t>
            </a:r>
            <a:endParaRPr lang="en-GB" sz="1600" dirty="0"/>
          </a:p>
        </p:txBody>
      </p:sp>
      <p:sp>
        <p:nvSpPr>
          <p:cNvPr id="4" name="Oval 3"/>
          <p:cNvSpPr/>
          <p:nvPr/>
        </p:nvSpPr>
        <p:spPr>
          <a:xfrm>
            <a:off x="3563888" y="1556792"/>
            <a:ext cx="1994520" cy="457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067944" y="155679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DNO</a:t>
            </a:r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1454941" y="3116578"/>
            <a:ext cx="2088232" cy="7920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1547663" y="3327956"/>
            <a:ext cx="1872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PNO MPAN</a:t>
            </a:r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3543173" y="3140968"/>
            <a:ext cx="1892923" cy="7920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3563888" y="332795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1655674" y="5589240"/>
            <a:ext cx="1116125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 </a:t>
            </a:r>
            <a:r>
              <a:rPr lang="en-GB" u="sng" dirty="0" smtClean="0">
                <a:solidFill>
                  <a:schemeClr val="tx1"/>
                </a:solidFill>
              </a:rPr>
              <a:t>with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87824" y="5589240"/>
            <a:ext cx="1152128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u="sng" dirty="0" smtClean="0">
                <a:solidFill>
                  <a:schemeClr val="tx1"/>
                </a:solidFill>
              </a:rPr>
              <a:t>With</a:t>
            </a:r>
            <a:r>
              <a:rPr lang="en-GB" dirty="0" smtClean="0">
                <a:solidFill>
                  <a:schemeClr val="tx1"/>
                </a:solidFill>
              </a:rPr>
              <a:t> MPAN 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932040" y="2013992"/>
            <a:ext cx="0" cy="1126976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4067944" y="2013992"/>
            <a:ext cx="0" cy="1126976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29"/>
          <p:cNvSpPr/>
          <p:nvPr/>
        </p:nvSpPr>
        <p:spPr>
          <a:xfrm>
            <a:off x="128218" y="1412776"/>
            <a:ext cx="3826287" cy="1800200"/>
          </a:xfrm>
          <a:prstGeom prst="arc">
            <a:avLst>
              <a:gd name="adj1" fmla="val 6239247"/>
              <a:gd name="adj2" fmla="val 203505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1907706" y="4642278"/>
            <a:ext cx="2046800" cy="6275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2041361" y="4723404"/>
            <a:ext cx="1913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Suppliers (various)</a:t>
            </a:r>
            <a:endParaRPr lang="en-GB" dirty="0"/>
          </a:p>
        </p:txBody>
      </p:sp>
      <p:sp>
        <p:nvSpPr>
          <p:cNvPr id="41" name="TextBox 40"/>
          <p:cNvSpPr txBox="1"/>
          <p:nvPr/>
        </p:nvSpPr>
        <p:spPr>
          <a:xfrm>
            <a:off x="5558408" y="2225188"/>
            <a:ext cx="124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DUoS</a:t>
            </a:r>
            <a:r>
              <a:rPr lang="en-GB" dirty="0" smtClean="0"/>
              <a:t> charges</a:t>
            </a:r>
            <a:endParaRPr lang="en-GB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5076056" y="2619246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555776" y="2198658"/>
            <a:ext cx="1398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Billing data via industry systems</a:t>
            </a:r>
            <a:endParaRPr lang="en-GB" dirty="0"/>
          </a:p>
        </p:txBody>
      </p:sp>
      <p:sp>
        <p:nvSpPr>
          <p:cNvPr id="52" name="TextBox 51"/>
          <p:cNvSpPr txBox="1"/>
          <p:nvPr/>
        </p:nvSpPr>
        <p:spPr>
          <a:xfrm>
            <a:off x="899592" y="1741458"/>
            <a:ext cx="1512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Connection agreement or NTC</a:t>
            </a:r>
            <a:endParaRPr lang="en-GB" dirty="0"/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3419870" y="3933056"/>
            <a:ext cx="648074" cy="7092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763688" y="393305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Difference metering data </a:t>
            </a:r>
            <a:endParaRPr lang="en-GB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5940152" y="1412776"/>
            <a:ext cx="864096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948264" y="119675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Billing under DCUSA</a:t>
            </a:r>
            <a:endParaRPr lang="en-GB" sz="1600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3563888" y="2871519"/>
            <a:ext cx="3906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931106" y="4256221"/>
            <a:ext cx="612067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95536" y="4869160"/>
            <a:ext cx="181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Supplier bills customer for energy. </a:t>
            </a:r>
            <a:endParaRPr lang="en-GB" dirty="0"/>
          </a:p>
        </p:txBody>
      </p:sp>
      <p:cxnSp>
        <p:nvCxnSpPr>
          <p:cNvPr id="68" name="Straight Arrow Connector 67"/>
          <p:cNvCxnSpPr/>
          <p:nvPr/>
        </p:nvCxnSpPr>
        <p:spPr>
          <a:xfrm flipH="1">
            <a:off x="2123728" y="5269850"/>
            <a:ext cx="288031" cy="31939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endCxn id="12" idx="0"/>
          </p:cNvCxnSpPr>
          <p:nvPr/>
        </p:nvCxnSpPr>
        <p:spPr>
          <a:xfrm>
            <a:off x="3419871" y="5269850"/>
            <a:ext cx="144017" cy="31939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6300193" y="3121988"/>
            <a:ext cx="2088231" cy="7920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TextBox 76"/>
          <p:cNvSpPr txBox="1"/>
          <p:nvPr/>
        </p:nvSpPr>
        <p:spPr>
          <a:xfrm>
            <a:off x="6372200" y="332795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PNO</a:t>
            </a:r>
            <a:endParaRPr lang="en-GB" dirty="0"/>
          </a:p>
        </p:txBody>
      </p:sp>
      <p:sp>
        <p:nvSpPr>
          <p:cNvPr id="78" name="Rectangle 77"/>
          <p:cNvSpPr/>
          <p:nvPr/>
        </p:nvSpPr>
        <p:spPr>
          <a:xfrm>
            <a:off x="5558408" y="5517232"/>
            <a:ext cx="1137828" cy="1130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With </a:t>
            </a:r>
            <a:r>
              <a:rPr lang="en-GB" u="sng" dirty="0" smtClean="0">
                <a:solidFill>
                  <a:schemeClr val="tx1"/>
                </a:solidFill>
              </a:rPr>
              <a:t>no</a:t>
            </a:r>
            <a:r>
              <a:rPr lang="en-GB" dirty="0" smtClean="0">
                <a:solidFill>
                  <a:schemeClr val="tx1"/>
                </a:solidFill>
              </a:rPr>
              <a:t> 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804248" y="5517232"/>
            <a:ext cx="1152128" cy="1130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With </a:t>
            </a:r>
            <a:r>
              <a:rPr lang="en-GB" u="sng" dirty="0" smtClean="0">
                <a:solidFill>
                  <a:schemeClr val="tx1"/>
                </a:solidFill>
              </a:rPr>
              <a:t>no</a:t>
            </a:r>
            <a:r>
              <a:rPr lang="en-GB" dirty="0" smtClean="0">
                <a:solidFill>
                  <a:schemeClr val="tx1"/>
                </a:solidFill>
              </a:rPr>
              <a:t> MPAN 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 flipH="1">
            <a:off x="7380312" y="3933056"/>
            <a:ext cx="180019" cy="1496489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6127322" y="3789040"/>
            <a:ext cx="568914" cy="1640505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endCxn id="93" idx="1"/>
          </p:cNvCxnSpPr>
          <p:nvPr/>
        </p:nvCxnSpPr>
        <p:spPr>
          <a:xfrm flipV="1">
            <a:off x="6948264" y="4605229"/>
            <a:ext cx="792087" cy="2639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740351" y="4005064"/>
            <a:ext cx="1224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Optional PNO energy billing </a:t>
            </a:r>
            <a:endParaRPr lang="en-GB" dirty="0"/>
          </a:p>
        </p:txBody>
      </p:sp>
      <p:cxnSp>
        <p:nvCxnSpPr>
          <p:cNvPr id="102" name="Straight Arrow Connector 101"/>
          <p:cNvCxnSpPr>
            <a:stCxn id="9" idx="6"/>
            <a:endCxn id="74" idx="2"/>
          </p:cNvCxnSpPr>
          <p:nvPr/>
        </p:nvCxnSpPr>
        <p:spPr>
          <a:xfrm flipV="1">
            <a:off x="5436096" y="3518032"/>
            <a:ext cx="864097" cy="1898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4788024" y="4077072"/>
            <a:ext cx="1339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Supplier bills PNO for energy</a:t>
            </a:r>
            <a:endParaRPr lang="en-GB" dirty="0"/>
          </a:p>
        </p:txBody>
      </p:sp>
      <p:cxnSp>
        <p:nvCxnSpPr>
          <p:cNvPr id="108" name="Straight Connector 107"/>
          <p:cNvCxnSpPr>
            <a:stCxn id="106" idx="0"/>
          </p:cNvCxnSpPr>
          <p:nvPr/>
        </p:nvCxnSpPr>
        <p:spPr>
          <a:xfrm flipV="1">
            <a:off x="5457673" y="3645024"/>
            <a:ext cx="338463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782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4632" cy="5760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PNO with no competition in supply on the site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764704"/>
            <a:ext cx="6872808" cy="504056"/>
          </a:xfrm>
        </p:spPr>
        <p:txBody>
          <a:bodyPr>
            <a:noAutofit/>
          </a:bodyPr>
          <a:lstStyle/>
          <a:p>
            <a:pPr algn="l"/>
            <a:r>
              <a:rPr lang="en-GB" sz="1600" dirty="0" smtClean="0"/>
              <a:t> </a:t>
            </a:r>
            <a:endParaRPr lang="en-GB" sz="1600" dirty="0"/>
          </a:p>
        </p:txBody>
      </p:sp>
      <p:sp>
        <p:nvSpPr>
          <p:cNvPr id="4" name="Oval 3"/>
          <p:cNvSpPr/>
          <p:nvPr/>
        </p:nvSpPr>
        <p:spPr>
          <a:xfrm>
            <a:off x="3563888" y="1556792"/>
            <a:ext cx="1994520" cy="457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067944" y="155679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DNO</a:t>
            </a:r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1907704" y="3048343"/>
            <a:ext cx="1635468" cy="45266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1763687" y="3048343"/>
            <a:ext cx="1779485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PNO MPAN</a:t>
            </a:r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3563888" y="2924944"/>
            <a:ext cx="2026581" cy="7200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3563887" y="3048344"/>
            <a:ext cx="2026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</a:t>
            </a:r>
            <a:endParaRPr lang="en-GB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932040" y="2013992"/>
            <a:ext cx="0" cy="857527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4067944" y="2013992"/>
            <a:ext cx="0" cy="857527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29"/>
          <p:cNvSpPr/>
          <p:nvPr/>
        </p:nvSpPr>
        <p:spPr>
          <a:xfrm>
            <a:off x="128218" y="1412776"/>
            <a:ext cx="3826287" cy="1800200"/>
          </a:xfrm>
          <a:prstGeom prst="arc">
            <a:avLst>
              <a:gd name="adj1" fmla="val 5919124"/>
              <a:gd name="adj2" fmla="val 203505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5558408" y="2225188"/>
            <a:ext cx="124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DUoS</a:t>
            </a:r>
            <a:r>
              <a:rPr lang="en-GB" dirty="0" smtClean="0"/>
              <a:t> charges</a:t>
            </a:r>
            <a:endParaRPr lang="en-GB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5076056" y="2619246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440120" y="2001614"/>
            <a:ext cx="1455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Billing data via industry systems</a:t>
            </a:r>
            <a:endParaRPr lang="en-GB" dirty="0"/>
          </a:p>
        </p:txBody>
      </p:sp>
      <p:sp>
        <p:nvSpPr>
          <p:cNvPr id="52" name="TextBox 51"/>
          <p:cNvSpPr txBox="1"/>
          <p:nvPr/>
        </p:nvSpPr>
        <p:spPr>
          <a:xfrm>
            <a:off x="899592" y="1741458"/>
            <a:ext cx="1512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Connection agreement or NTC</a:t>
            </a:r>
            <a:endParaRPr lang="en-GB" dirty="0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644008" y="1556792"/>
            <a:ext cx="2052228" cy="756084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804248" y="119675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Billing under DCUSA</a:t>
            </a:r>
            <a:endParaRPr lang="en-GB" sz="1600" dirty="0"/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3419870" y="2521200"/>
            <a:ext cx="534636" cy="143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3672147" y="4256127"/>
            <a:ext cx="1860862" cy="7073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ctangle 77"/>
          <p:cNvSpPr/>
          <p:nvPr/>
        </p:nvSpPr>
        <p:spPr>
          <a:xfrm>
            <a:off x="2627784" y="5517232"/>
            <a:ext cx="1080120" cy="1130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With </a:t>
            </a:r>
            <a:r>
              <a:rPr lang="en-GB" u="sng" dirty="0" smtClean="0">
                <a:solidFill>
                  <a:schemeClr val="tx1"/>
                </a:solidFill>
              </a:rPr>
              <a:t>no</a:t>
            </a:r>
            <a:r>
              <a:rPr lang="en-GB" dirty="0" smtClean="0">
                <a:solidFill>
                  <a:schemeClr val="tx1"/>
                </a:solidFill>
              </a:rPr>
              <a:t> 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5558408" y="5517232"/>
            <a:ext cx="1137828" cy="1130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With </a:t>
            </a:r>
            <a:r>
              <a:rPr lang="en-GB" u="sng" dirty="0" smtClean="0">
                <a:solidFill>
                  <a:schemeClr val="tx1"/>
                </a:solidFill>
              </a:rPr>
              <a:t>no</a:t>
            </a:r>
            <a:r>
              <a:rPr lang="en-GB" dirty="0" smtClean="0">
                <a:solidFill>
                  <a:schemeClr val="tx1"/>
                </a:solidFill>
              </a:rPr>
              <a:t> MPAN 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0" name="Straight Arrow Connector 79"/>
          <p:cNvCxnSpPr>
            <a:stCxn id="74" idx="4"/>
          </p:cNvCxnSpPr>
          <p:nvPr/>
        </p:nvCxnSpPr>
        <p:spPr>
          <a:xfrm>
            <a:off x="4602578" y="4963433"/>
            <a:ext cx="0" cy="46131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74" idx="3"/>
          </p:cNvCxnSpPr>
          <p:nvPr/>
        </p:nvCxnSpPr>
        <p:spPr>
          <a:xfrm flipH="1">
            <a:off x="3229741" y="4859850"/>
            <a:ext cx="714923" cy="59128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5314528" y="4797152"/>
            <a:ext cx="1381708" cy="4172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948265" y="4400237"/>
            <a:ext cx="13681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Optional PNO energy billing to end customers</a:t>
            </a:r>
            <a:endParaRPr lang="en-GB" dirty="0"/>
          </a:p>
        </p:txBody>
      </p:sp>
      <p:sp>
        <p:nvSpPr>
          <p:cNvPr id="106" name="TextBox 105"/>
          <p:cNvSpPr txBox="1"/>
          <p:nvPr/>
        </p:nvSpPr>
        <p:spPr>
          <a:xfrm>
            <a:off x="6127322" y="3645025"/>
            <a:ext cx="1757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Supplier bills PNO for energy</a:t>
            </a:r>
            <a:endParaRPr lang="en-GB" dirty="0"/>
          </a:p>
        </p:txBody>
      </p:sp>
      <p:cxnSp>
        <p:nvCxnSpPr>
          <p:cNvPr id="108" name="Straight Connector 107"/>
          <p:cNvCxnSpPr/>
          <p:nvPr/>
        </p:nvCxnSpPr>
        <p:spPr>
          <a:xfrm flipH="1">
            <a:off x="5004049" y="3968190"/>
            <a:ext cx="1008111" cy="1088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4067944" y="5517232"/>
            <a:ext cx="1224136" cy="1130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With </a:t>
            </a:r>
            <a:r>
              <a:rPr lang="en-GB" u="sng" dirty="0" smtClean="0">
                <a:solidFill>
                  <a:schemeClr val="tx1"/>
                </a:solidFill>
              </a:rPr>
              <a:t>no</a:t>
            </a:r>
            <a:r>
              <a:rPr lang="en-GB" dirty="0" smtClean="0">
                <a:solidFill>
                  <a:schemeClr val="tx1"/>
                </a:solidFill>
              </a:rPr>
              <a:t> MPAN 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58" name="Straight Arrow Connector 57"/>
          <p:cNvCxnSpPr>
            <a:stCxn id="74" idx="5"/>
          </p:cNvCxnSpPr>
          <p:nvPr/>
        </p:nvCxnSpPr>
        <p:spPr>
          <a:xfrm>
            <a:off x="5260492" y="4859850"/>
            <a:ext cx="726269" cy="564895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067944" y="446208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PNO</a:t>
            </a:r>
            <a:endParaRPr lang="en-GB" dirty="0"/>
          </a:p>
        </p:txBody>
      </p:sp>
      <p:cxnSp>
        <p:nvCxnSpPr>
          <p:cNvPr id="72" name="Straight Arrow Connector 71"/>
          <p:cNvCxnSpPr>
            <a:endCxn id="74" idx="0"/>
          </p:cNvCxnSpPr>
          <p:nvPr/>
        </p:nvCxnSpPr>
        <p:spPr>
          <a:xfrm>
            <a:off x="4577179" y="3613243"/>
            <a:ext cx="25399" cy="642884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467544" y="2348880"/>
            <a:ext cx="648072" cy="2703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757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290</Words>
  <Application>Microsoft Office PowerPoint</Application>
  <PresentationFormat>On-screen Show (4:3)</PresentationFormat>
  <Paragraphs>98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DCP 251/252 ‘bubble diagram</vt:lpstr>
      <vt:lpstr>IDNO site.  </vt:lpstr>
      <vt:lpstr>BNO  </vt:lpstr>
      <vt:lpstr>PNO with partial competition in supply</vt:lpstr>
      <vt:lpstr>PNO with no competition in supply on the site</vt:lpstr>
    </vt:vector>
  </TitlesOfParts>
  <Company>CE Electric 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DCP 251/252 ‘bubble diagram</dc:title>
  <dc:creator>Allanson, Chris</dc:creator>
  <cp:lastModifiedBy>Allanson, Chris</cp:lastModifiedBy>
  <cp:revision>6</cp:revision>
  <dcterms:created xsi:type="dcterms:W3CDTF">2016-06-17T10:59:52Z</dcterms:created>
  <dcterms:modified xsi:type="dcterms:W3CDTF">2016-08-15T07:17:16Z</dcterms:modified>
</cp:coreProperties>
</file>